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13" r:id="rId2"/>
    <p:sldId id="311" r:id="rId3"/>
  </p:sldIdLst>
  <p:sldSz cx="9144000" cy="6858000" type="screen4x3"/>
  <p:notesSz cx="6858000" cy="91440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4400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4400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4400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4400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61" userDrawn="1">
          <p15:clr>
            <a:srgbClr val="A4A3A4"/>
          </p15:clr>
        </p15:guide>
        <p15:guide id="2" orient="horz" pos="572" userDrawn="1">
          <p15:clr>
            <a:srgbClr val="A4A3A4"/>
          </p15:clr>
        </p15:guide>
        <p15:guide id="3" orient="horz" pos="1117" userDrawn="1">
          <p15:clr>
            <a:srgbClr val="A4A3A4"/>
          </p15:clr>
        </p15:guide>
        <p15:guide id="4" orient="horz" pos="1207" userDrawn="1">
          <p15:clr>
            <a:srgbClr val="A4A3A4"/>
          </p15:clr>
        </p15:guide>
        <p15:guide id="5" orient="horz" pos="1933" userDrawn="1">
          <p15:clr>
            <a:srgbClr val="A4A3A4"/>
          </p15:clr>
        </p15:guide>
        <p15:guide id="6" orient="horz" pos="3884" userDrawn="1">
          <p15:clr>
            <a:srgbClr val="A4A3A4"/>
          </p15:clr>
        </p15:guide>
        <p15:guide id="7" orient="horz" pos="2568" userDrawn="1">
          <p15:clr>
            <a:srgbClr val="A4A3A4"/>
          </p15:clr>
        </p15:guide>
        <p15:guide id="8" orient="horz" pos="3249" userDrawn="1">
          <p15:clr>
            <a:srgbClr val="A4A3A4"/>
          </p15:clr>
        </p15:guide>
        <p15:guide id="9" orient="horz" pos="3430" userDrawn="1">
          <p15:clr>
            <a:srgbClr val="A4A3A4"/>
          </p15:clr>
        </p15:guide>
        <p15:guide id="10" orient="horz" pos="240">
          <p15:clr>
            <a:srgbClr val="A4A3A4"/>
          </p15:clr>
        </p15:guide>
        <p15:guide id="11" orient="horz" pos="4065" userDrawn="1">
          <p15:clr>
            <a:srgbClr val="A4A3A4"/>
          </p15:clr>
        </p15:guide>
        <p15:guide id="12">
          <p15:clr>
            <a:srgbClr val="A4A3A4"/>
          </p15:clr>
        </p15:guide>
        <p15:guide id="13" pos="1584">
          <p15:clr>
            <a:srgbClr val="A4A3A4"/>
          </p15:clr>
        </p15:guide>
        <p15:guide id="14" pos="2109" userDrawn="1">
          <p15:clr>
            <a:srgbClr val="A4A3A4"/>
          </p15:clr>
        </p15:guide>
        <p15:guide id="15" pos="1056">
          <p15:clr>
            <a:srgbClr val="A4A3A4"/>
          </p15:clr>
        </p15:guide>
        <p15:guide id="16" pos="2640">
          <p15:clr>
            <a:srgbClr val="A4A3A4"/>
          </p15:clr>
        </p15:guide>
        <p15:guide id="17" pos="3168">
          <p15:clr>
            <a:srgbClr val="A4A3A4"/>
          </p15:clr>
        </p15:guide>
        <p15:guide id="18" pos="476" userDrawn="1">
          <p15:clr>
            <a:srgbClr val="A4A3A4"/>
          </p15:clr>
        </p15:guide>
        <p15:guide id="19" pos="3696">
          <p15:clr>
            <a:srgbClr val="A4A3A4"/>
          </p15:clr>
        </p15:guide>
        <p15:guide id="20" pos="4224">
          <p15:clr>
            <a:srgbClr val="A4A3A4"/>
          </p15:clr>
        </p15:guide>
        <p15:guide id="21" pos="4752">
          <p15:clr>
            <a:srgbClr val="A4A3A4"/>
          </p15:clr>
        </p15:guide>
        <p15:guide id="22" pos="5602" userDrawn="1">
          <p15:clr>
            <a:srgbClr val="A4A3A4"/>
          </p15:clr>
        </p15:guide>
        <p15:guide id="23" pos="2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9FA3"/>
    <a:srgbClr val="797F82"/>
    <a:srgbClr val="EB0C6E"/>
    <a:srgbClr val="C47900"/>
    <a:srgbClr val="5B7712"/>
    <a:srgbClr val="F29400"/>
    <a:srgbClr val="E8841D"/>
    <a:srgbClr val="F49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64" autoAdjust="0"/>
    <p:restoredTop sz="87646" autoAdjust="0"/>
  </p:normalViewPr>
  <p:slideViewPr>
    <p:cSldViewPr>
      <p:cViewPr varScale="1">
        <p:scale>
          <a:sx n="87" d="100"/>
          <a:sy n="87" d="100"/>
        </p:scale>
        <p:origin x="894" y="39"/>
      </p:cViewPr>
      <p:guideLst>
        <p:guide orient="horz" pos="1661"/>
        <p:guide orient="horz" pos="572"/>
        <p:guide orient="horz" pos="1117"/>
        <p:guide orient="horz" pos="1207"/>
        <p:guide orient="horz" pos="1933"/>
        <p:guide orient="horz" pos="3884"/>
        <p:guide orient="horz" pos="2568"/>
        <p:guide orient="horz" pos="3249"/>
        <p:guide orient="horz" pos="3430"/>
        <p:guide orient="horz" pos="240"/>
        <p:guide orient="horz" pos="4065"/>
        <p:guide/>
        <p:guide pos="1584"/>
        <p:guide pos="2109"/>
        <p:guide pos="1056"/>
        <p:guide pos="2640"/>
        <p:guide pos="3168"/>
        <p:guide pos="476"/>
        <p:guide pos="3696"/>
        <p:guide pos="4224"/>
        <p:guide pos="4752"/>
        <p:guide pos="5602"/>
        <p:guide pos="295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16305E2-FF68-DB40-8A49-0696833F825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7818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A6A80-D6A8-D546-A0B8-61465D11FA40}" type="slidenum">
              <a:rPr lang="de-DE"/>
              <a:pPr/>
              <a:t>1</a:t>
            </a:fld>
            <a:endParaRPr lang="de-DE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291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A6A80-D6A8-D546-A0B8-61465D11FA40}" type="slidenum">
              <a:rPr lang="de-DE"/>
              <a:pPr/>
              <a:t>2</a:t>
            </a:fld>
            <a:endParaRPr lang="de-DE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974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0" name="Picture 14" descr="logo_fh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677600" y="-1407600"/>
            <a:ext cx="12580938" cy="1104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Rectangle 3"/>
          <p:cNvSpPr>
            <a:spLocks noGrp="1" noChangeAspect="1" noChangeArrowheads="1"/>
          </p:cNvSpPr>
          <p:nvPr>
            <p:ph type="ctrTitle"/>
          </p:nvPr>
        </p:nvSpPr>
        <p:spPr>
          <a:xfrm>
            <a:off x="838200" y="2286000"/>
            <a:ext cx="7772400" cy="1143000"/>
          </a:xfrm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/>
              <a:t>Mastertitelformat bearbeiten</a:t>
            </a:r>
          </a:p>
        </p:txBody>
      </p:sp>
      <p:pic>
        <p:nvPicPr>
          <p:cNvPr id="3" name="Bild 2" descr="HSM_Logo_W_weiss_klein_bold_regular.eps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2412" y="835200"/>
            <a:ext cx="2857500" cy="889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92870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0350" y="381000"/>
            <a:ext cx="2076450" cy="5745163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076950" cy="5745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85756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xt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7543800" cy="6096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iagrammplatzhalt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5460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254165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7635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452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8744" y="38122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99885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0403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95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93763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60656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381000" y="381000"/>
            <a:ext cx="7543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B20253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Mastertitelformat bearbeiten</a:t>
            </a:r>
          </a:p>
        </p:txBody>
      </p:sp>
      <p:pic>
        <p:nvPicPr>
          <p:cNvPr id="2" name="Bild 1" descr="HSM_Logo_W_orange_lang.eps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35" y="6451380"/>
            <a:ext cx="3966758" cy="172468"/>
          </a:xfrm>
          <a:prstGeom prst="rect">
            <a:avLst/>
          </a:prstGeom>
        </p:spPr>
      </p:pic>
      <p:sp>
        <p:nvSpPr>
          <p:cNvPr id="7" name="Rectangle 4"/>
          <p:cNvSpPr txBox="1">
            <a:spLocks noChangeArrowheads="1"/>
          </p:cNvSpPr>
          <p:nvPr userDrawn="1"/>
        </p:nvSpPr>
        <p:spPr bwMode="auto">
          <a:xfrm>
            <a:off x="4932040" y="6435576"/>
            <a:ext cx="388843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191919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4400" kern="12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4400" kern="12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4400" kern="12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4400" kern="12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fld id="{B06BBF1F-6A34-D547-9A2F-0F989D033630}" type="datetime4">
              <a:rPr lang="de-DE" smtClean="0"/>
              <a:pPr/>
              <a:t>16. April 2019</a:t>
            </a:fld>
            <a:r>
              <a:rPr lang="de-DE" dirty="0"/>
              <a:t>, Fußzeile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C479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C47900"/>
          </a:solidFill>
          <a:latin typeface="Georgia" charset="0"/>
          <a:ea typeface="ＭＳ Ｐゴシック" charset="0"/>
          <a:cs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C47900"/>
          </a:solidFill>
          <a:latin typeface="Georgia" charset="0"/>
          <a:ea typeface="ＭＳ Ｐゴシック" charset="0"/>
          <a:cs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C47900"/>
          </a:solidFill>
          <a:latin typeface="Georgia" charset="0"/>
          <a:ea typeface="ＭＳ Ｐゴシック" charset="0"/>
          <a:cs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C47900"/>
          </a:solidFill>
          <a:latin typeface="Georgia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C47900"/>
          </a:solidFill>
          <a:latin typeface="Georgia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C47900"/>
          </a:solidFill>
          <a:latin typeface="Georgia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C47900"/>
          </a:solidFill>
          <a:latin typeface="Georgia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C47900"/>
          </a:solidFill>
          <a:latin typeface="Georgia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5621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1981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2967"/>
            <a:ext cx="8583488" cy="1535833"/>
          </a:xfr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de-DE" sz="3200" dirty="0"/>
              <a:t>Mit Data Mining Kundenmehrwert erhöhen</a:t>
            </a:r>
            <a:br>
              <a:rPr lang="de-DE" dirty="0"/>
            </a:br>
            <a:r>
              <a:rPr lang="de-DE" sz="2000" dirty="0">
                <a:solidFill>
                  <a:srgbClr val="F49400"/>
                </a:solidFill>
              </a:rPr>
              <a:t>Auftragsforschung für ein Beratungsunternehmen</a:t>
            </a:r>
          </a:p>
        </p:txBody>
      </p:sp>
      <p:sp>
        <p:nvSpPr>
          <p:cNvPr id="14391" name="Text Box 55"/>
          <p:cNvSpPr txBox="1">
            <a:spLocks noChangeArrowheads="1"/>
          </p:cNvSpPr>
          <p:nvPr/>
        </p:nvSpPr>
        <p:spPr bwMode="auto">
          <a:xfrm>
            <a:off x="271325" y="3675505"/>
            <a:ext cx="4433431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92100" indent="-292100" algn="l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73100" indent="-190500" algn="l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190500" algn="l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24000" indent="-152400" algn="l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01600" indent="0">
              <a:spcBef>
                <a:spcPts val="0"/>
              </a:spcBef>
              <a:spcAft>
                <a:spcPts val="300"/>
              </a:spcAft>
            </a:pPr>
            <a:r>
              <a:rPr lang="de-DE" sz="1800" b="1" dirty="0">
                <a:solidFill>
                  <a:schemeClr val="tx2"/>
                </a:solidFill>
              </a:rPr>
              <a:t>Projektorganisation</a:t>
            </a:r>
          </a:p>
          <a:p>
            <a:pPr marL="101600" indent="0">
              <a:spcBef>
                <a:spcPts val="0"/>
              </a:spcBef>
              <a:spcAft>
                <a:spcPts val="300"/>
              </a:spcAft>
            </a:pPr>
            <a:r>
              <a:rPr lang="de-DE" sz="1800" u="sng" dirty="0">
                <a:solidFill>
                  <a:schemeClr val="tx2"/>
                </a:solidFill>
              </a:rPr>
              <a:t>Partner</a:t>
            </a:r>
            <a:r>
              <a:rPr lang="de-DE" sz="1800" dirty="0">
                <a:solidFill>
                  <a:schemeClr val="tx2"/>
                </a:solidFill>
              </a:rPr>
              <a:t>: HS Mainz – Bereich Big-Data-Analytics, ein mittelständisches </a:t>
            </a:r>
            <a:br>
              <a:rPr lang="de-DE" sz="1800" dirty="0">
                <a:solidFill>
                  <a:schemeClr val="tx2"/>
                </a:solidFill>
              </a:rPr>
            </a:br>
            <a:r>
              <a:rPr lang="de-DE" sz="1800" dirty="0">
                <a:solidFill>
                  <a:schemeClr val="tx2"/>
                </a:solidFill>
              </a:rPr>
              <a:t>              Beratungsunternehmen</a:t>
            </a:r>
          </a:p>
          <a:p>
            <a:pPr marL="101600" indent="0">
              <a:spcBef>
                <a:spcPts val="0"/>
              </a:spcBef>
              <a:spcAft>
                <a:spcPts val="300"/>
              </a:spcAft>
            </a:pPr>
            <a:r>
              <a:rPr lang="de-DE" sz="1800" u="sng" dirty="0">
                <a:solidFill>
                  <a:schemeClr val="tx2"/>
                </a:solidFill>
              </a:rPr>
              <a:t>Projektleiter</a:t>
            </a:r>
            <a:r>
              <a:rPr lang="de-DE" sz="1800" dirty="0">
                <a:solidFill>
                  <a:schemeClr val="tx2"/>
                </a:solidFill>
              </a:rPr>
              <a:t> der Hochschule: </a:t>
            </a:r>
            <a:br>
              <a:rPr lang="de-DE" sz="1800" dirty="0">
                <a:solidFill>
                  <a:schemeClr val="tx2"/>
                </a:solidFill>
              </a:rPr>
            </a:br>
            <a:r>
              <a:rPr lang="de-DE" sz="1800" dirty="0">
                <a:solidFill>
                  <a:schemeClr val="tx2"/>
                </a:solidFill>
              </a:rPr>
              <a:t>Prof. Dr. Gunther Piller</a:t>
            </a:r>
          </a:p>
          <a:p>
            <a:pPr marL="101600" indent="0">
              <a:spcBef>
                <a:spcPts val="0"/>
              </a:spcBef>
              <a:spcAft>
                <a:spcPts val="300"/>
              </a:spcAft>
            </a:pPr>
            <a:r>
              <a:rPr lang="de-DE" sz="1800" u="sng" dirty="0">
                <a:solidFill>
                  <a:schemeClr val="tx2"/>
                </a:solidFill>
              </a:rPr>
              <a:t>Laufzeit</a:t>
            </a:r>
            <a:r>
              <a:rPr lang="de-DE" sz="1800" dirty="0">
                <a:solidFill>
                  <a:schemeClr val="tx2"/>
                </a:solidFill>
              </a:rPr>
              <a:t>: April 2017 – Juni 2017</a:t>
            </a:r>
          </a:p>
          <a:p>
            <a:pPr marL="101600" indent="0">
              <a:spcBef>
                <a:spcPts val="0"/>
              </a:spcBef>
              <a:spcAft>
                <a:spcPts val="300"/>
              </a:spcAft>
            </a:pPr>
            <a:r>
              <a:rPr lang="de-DE" sz="1800" u="sng" dirty="0">
                <a:solidFill>
                  <a:schemeClr val="tx2"/>
                </a:solidFill>
              </a:rPr>
              <a:t>Ressourcen</a:t>
            </a:r>
            <a:r>
              <a:rPr lang="de-DE" sz="1800" dirty="0">
                <a:solidFill>
                  <a:schemeClr val="tx2"/>
                </a:solidFill>
              </a:rPr>
              <a:t>: 1,5 Person</a:t>
            </a:r>
          </a:p>
        </p:txBody>
      </p:sp>
      <p:sp>
        <p:nvSpPr>
          <p:cNvPr id="14392" name="Text Box 56"/>
          <p:cNvSpPr txBox="1">
            <a:spLocks noChangeArrowheads="1"/>
          </p:cNvSpPr>
          <p:nvPr/>
        </p:nvSpPr>
        <p:spPr bwMode="auto">
          <a:xfrm>
            <a:off x="367190" y="1584373"/>
            <a:ext cx="87484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de-DE" sz="1800" b="1" dirty="0"/>
              <a:t>Thema</a:t>
            </a:r>
            <a:r>
              <a:rPr lang="de-DE" sz="1800" dirty="0"/>
              <a:t>: Entwicklung von Data Mining- und Prognoseanwendungen zur Optimierung von Marketingaktivitäten und Serviceangeboten </a:t>
            </a:r>
          </a:p>
        </p:txBody>
      </p:sp>
      <p:sp>
        <p:nvSpPr>
          <p:cNvPr id="3" name="Rechteck 2"/>
          <p:cNvSpPr/>
          <p:nvPr/>
        </p:nvSpPr>
        <p:spPr bwMode="auto">
          <a:xfrm>
            <a:off x="7524750" y="6400800"/>
            <a:ext cx="1295722" cy="2685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7677150" y="6553200"/>
            <a:ext cx="1295722" cy="2685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439614" y="2430482"/>
            <a:ext cx="8496175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de-DE" sz="1800" b="1" dirty="0"/>
              <a:t>Ergebnisse: </a:t>
            </a:r>
            <a:r>
              <a:rPr lang="de-DE" sz="1800" dirty="0"/>
              <a:t>Verfahren für Kaufprognosen, optimierte Kundensegmente, Verhaltensmuster von Kunden, Sentiment-Analysen, Anwendung zur Kundenwertermittlung </a:t>
            </a:r>
            <a:endParaRPr lang="en-US" sz="18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060" y="3977845"/>
            <a:ext cx="4556436" cy="225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hteck 9"/>
          <p:cNvSpPr/>
          <p:nvPr/>
        </p:nvSpPr>
        <p:spPr bwMode="auto">
          <a:xfrm>
            <a:off x="7236296" y="6291294"/>
            <a:ext cx="1728192" cy="4320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950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2967"/>
            <a:ext cx="8583488" cy="1535833"/>
          </a:xfr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de-DE" sz="3200" dirty="0"/>
              <a:t>saML4KMU</a:t>
            </a:r>
            <a:br>
              <a:rPr lang="de-DE" dirty="0"/>
            </a:br>
            <a:r>
              <a:rPr lang="de-DE" sz="2000" dirty="0">
                <a:solidFill>
                  <a:srgbClr val="F49400"/>
                </a:solidFill>
              </a:rPr>
              <a:t>ZIM-Kooperationsprojekt, gefördert durch das </a:t>
            </a:r>
            <a:r>
              <a:rPr lang="de-DE" sz="2000" dirty="0" err="1">
                <a:solidFill>
                  <a:srgbClr val="F49400"/>
                </a:solidFill>
              </a:rPr>
              <a:t>BMWi</a:t>
            </a:r>
            <a:endParaRPr lang="de-DE" sz="2000" dirty="0">
              <a:solidFill>
                <a:srgbClr val="F49400"/>
              </a:solidFill>
            </a:endParaRPr>
          </a:p>
        </p:txBody>
      </p:sp>
      <p:sp>
        <p:nvSpPr>
          <p:cNvPr id="14391" name="Text Box 55"/>
          <p:cNvSpPr txBox="1">
            <a:spLocks noChangeArrowheads="1"/>
          </p:cNvSpPr>
          <p:nvPr/>
        </p:nvSpPr>
        <p:spPr bwMode="auto">
          <a:xfrm>
            <a:off x="275153" y="4077072"/>
            <a:ext cx="4224839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92100" indent="-292100" algn="l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73100" indent="-190500" algn="l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190500" algn="l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24000" indent="-152400" algn="l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01600" indent="0">
              <a:spcAft>
                <a:spcPts val="300"/>
              </a:spcAft>
            </a:pPr>
            <a:r>
              <a:rPr lang="de-DE" sz="1800" b="1" dirty="0">
                <a:solidFill>
                  <a:schemeClr val="tx2"/>
                </a:solidFill>
              </a:rPr>
              <a:t>Projektorganisation</a:t>
            </a:r>
            <a:endParaRPr lang="de-DE" sz="1600" dirty="0">
              <a:latin typeface="Georgia" charset="0"/>
            </a:endParaRPr>
          </a:p>
          <a:p>
            <a:pPr marL="101600" indent="0">
              <a:spcAft>
                <a:spcPts val="300"/>
              </a:spcAft>
            </a:pPr>
            <a:r>
              <a:rPr lang="de-DE" sz="1800" u="sng" dirty="0">
                <a:solidFill>
                  <a:schemeClr val="tx2"/>
                </a:solidFill>
              </a:rPr>
              <a:t>Partner</a:t>
            </a:r>
            <a:r>
              <a:rPr lang="de-DE" sz="1800" dirty="0">
                <a:solidFill>
                  <a:schemeClr val="tx2"/>
                </a:solidFill>
              </a:rPr>
              <a:t>: HS Mainz – Bereich Big-Data-Analytics, </a:t>
            </a:r>
            <a:r>
              <a:rPr lang="de-DE" sz="1800" dirty="0" err="1">
                <a:solidFill>
                  <a:schemeClr val="tx2"/>
                </a:solidFill>
              </a:rPr>
              <a:t>CubeServ</a:t>
            </a:r>
            <a:r>
              <a:rPr lang="de-DE" sz="1800" dirty="0">
                <a:solidFill>
                  <a:schemeClr val="tx2"/>
                </a:solidFill>
              </a:rPr>
              <a:t> GmbH</a:t>
            </a:r>
          </a:p>
          <a:p>
            <a:pPr marL="101600" indent="0">
              <a:spcAft>
                <a:spcPts val="300"/>
              </a:spcAft>
            </a:pPr>
            <a:r>
              <a:rPr lang="de-DE" sz="1800" u="sng" dirty="0">
                <a:solidFill>
                  <a:schemeClr val="tx2"/>
                </a:solidFill>
              </a:rPr>
              <a:t>Projektleiter</a:t>
            </a:r>
            <a:r>
              <a:rPr lang="de-DE" sz="1800" dirty="0">
                <a:solidFill>
                  <a:schemeClr val="tx2"/>
                </a:solidFill>
              </a:rPr>
              <a:t> der Hochschule: </a:t>
            </a:r>
            <a:br>
              <a:rPr lang="de-DE" sz="1800" dirty="0">
                <a:solidFill>
                  <a:schemeClr val="tx2"/>
                </a:solidFill>
              </a:rPr>
            </a:br>
            <a:r>
              <a:rPr lang="de-DE" sz="1800" dirty="0">
                <a:solidFill>
                  <a:schemeClr val="tx2"/>
                </a:solidFill>
              </a:rPr>
              <a:t>Prof. Dr. Gunther Piller</a:t>
            </a:r>
          </a:p>
          <a:p>
            <a:pPr marL="101600" indent="0">
              <a:spcAft>
                <a:spcPts val="300"/>
              </a:spcAft>
            </a:pPr>
            <a:r>
              <a:rPr lang="de-DE" sz="1800" u="sng" dirty="0">
                <a:solidFill>
                  <a:schemeClr val="tx2"/>
                </a:solidFill>
              </a:rPr>
              <a:t>Laufzeit</a:t>
            </a:r>
            <a:r>
              <a:rPr lang="de-DE" sz="1800" dirty="0">
                <a:solidFill>
                  <a:schemeClr val="tx2"/>
                </a:solidFill>
              </a:rPr>
              <a:t>: Juli 2017 – März 2019</a:t>
            </a:r>
          </a:p>
          <a:p>
            <a:pPr marL="101600" indent="0">
              <a:spcAft>
                <a:spcPts val="300"/>
              </a:spcAft>
            </a:pPr>
            <a:r>
              <a:rPr lang="de-DE" sz="1800" dirty="0">
                <a:solidFill>
                  <a:schemeClr val="tx2"/>
                </a:solidFill>
              </a:rPr>
              <a:t>Ressourcen: ca. 3 Personen</a:t>
            </a:r>
          </a:p>
        </p:txBody>
      </p:sp>
      <p:sp>
        <p:nvSpPr>
          <p:cNvPr id="14392" name="Text Box 56"/>
          <p:cNvSpPr txBox="1">
            <a:spLocks noChangeArrowheads="1"/>
          </p:cNvSpPr>
          <p:nvPr/>
        </p:nvSpPr>
        <p:spPr bwMode="auto">
          <a:xfrm>
            <a:off x="360040" y="1816654"/>
            <a:ext cx="874846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de-DE" sz="1800" b="1" dirty="0"/>
              <a:t>Thema</a:t>
            </a:r>
            <a:r>
              <a:rPr lang="de-DE" sz="1800" dirty="0"/>
              <a:t>: Semi-autonomes maschinelles Lernen für kleine und mittlere Unternehmen, sowie dessen konkrete Implementierung für den Anwendungsfall „vorausschauende Wartung“</a:t>
            </a:r>
            <a:endParaRPr lang="de-DE" sz="1800" dirty="0">
              <a:solidFill>
                <a:schemeClr val="tx1"/>
              </a:solidFill>
              <a:latin typeface="Georgia" charset="0"/>
            </a:endParaRPr>
          </a:p>
        </p:txBody>
      </p:sp>
      <p:sp>
        <p:nvSpPr>
          <p:cNvPr id="3" name="Rechteck 2"/>
          <p:cNvSpPr/>
          <p:nvPr/>
        </p:nvSpPr>
        <p:spPr bwMode="auto">
          <a:xfrm>
            <a:off x="7524750" y="6400800"/>
            <a:ext cx="1295722" cy="2685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7086278" y="6423345"/>
            <a:ext cx="1295722" cy="2685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026" name="Picture 2" descr="C:\Users\Piller_2\Documents\02_Projekte\Z_Drittmittel\ActOnAir_Projekt\AIF\bmwi-logo-mit-foerderzusatz\BMWi_Office_Farbe_de_WB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780" y="-13736"/>
            <a:ext cx="2081220" cy="1724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hteck 1"/>
          <p:cNvSpPr/>
          <p:nvPr/>
        </p:nvSpPr>
        <p:spPr>
          <a:xfrm>
            <a:off x="468313" y="2852936"/>
            <a:ext cx="8496175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de-DE" sz="1800" b="1" dirty="0"/>
              <a:t>Projektziel: </a:t>
            </a:r>
            <a:r>
              <a:rPr lang="de-DE" sz="1800" dirty="0"/>
              <a:t>Kleinere Unternehmen erstmalig in die Lage versetzen, innovative Methoden aus dem Bereich Data-Mining und </a:t>
            </a:r>
            <a:r>
              <a:rPr lang="de-DE" sz="1800" dirty="0" err="1"/>
              <a:t>Machine</a:t>
            </a:r>
            <a:r>
              <a:rPr lang="de-DE" sz="1800" dirty="0"/>
              <a:t>-Learning für betrieblich wichtige Fragestellungen einzusetzen </a:t>
            </a:r>
            <a:endParaRPr lang="en-US" sz="180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9581" y="4109865"/>
            <a:ext cx="3839078" cy="2330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52483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Georgia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4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4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2004:Templates:Presentations:Designs:Blends</Template>
  <TotalTime>0</TotalTime>
  <Words>111</Words>
  <Application>Microsoft Office PowerPoint</Application>
  <PresentationFormat>Bildschirmpräsentation (4:3)</PresentationFormat>
  <Paragraphs>18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Georgia</vt:lpstr>
      <vt:lpstr>Blank Presentation</vt:lpstr>
      <vt:lpstr>Mit Data Mining Kundenmehrwert erhöhen Auftragsforschung für ein Beratungsunternehmen</vt:lpstr>
      <vt:lpstr>saML4KMU ZIM-Kooperationsprojekt, gefördert durch das BMWi</vt:lpstr>
    </vt:vector>
  </TitlesOfParts>
  <Company>Tat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Tag der offenen Türen</dc:title>
  <dc:creator>Tat</dc:creator>
  <cp:lastModifiedBy>Gunther Piller</cp:lastModifiedBy>
  <cp:revision>192</cp:revision>
  <dcterms:created xsi:type="dcterms:W3CDTF">2008-06-05T11:08:20Z</dcterms:created>
  <dcterms:modified xsi:type="dcterms:W3CDTF">2019-04-16T17:29:35Z</dcterms:modified>
</cp:coreProperties>
</file>